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1" r:id="rId11"/>
    <p:sldId id="266" r:id="rId12"/>
    <p:sldId id="267" r:id="rId13"/>
    <p:sldId id="272" r:id="rId14"/>
    <p:sldId id="273" r:id="rId15"/>
    <p:sldId id="268" r:id="rId16"/>
    <p:sldId id="269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iley, Sam" initials="BS" lastIdx="1" clrIdx="0">
    <p:extLst>
      <p:ext uri="{19B8F6BF-5375-455C-9EA6-DF929625EA0E}">
        <p15:presenceInfo xmlns:p15="http://schemas.microsoft.com/office/powerpoint/2012/main" userId="S-1-5-21-2929260712-720396524-3344548481-1509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BDB75-0FC4-4B50-A89F-C9BE3DC93343}" type="datetimeFigureOut">
              <a:rPr lang="en-GB" smtClean="0"/>
              <a:t>01/08/2023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C073A-C2F0-4A31-8655-4C7824A93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278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BDB75-0FC4-4B50-A89F-C9BE3DC93343}" type="datetimeFigureOut">
              <a:rPr lang="en-GB" smtClean="0"/>
              <a:t>01/08/2023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C073A-C2F0-4A31-8655-4C7824A93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99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BDB75-0FC4-4B50-A89F-C9BE3DC93343}" type="datetimeFigureOut">
              <a:rPr lang="en-GB" smtClean="0"/>
              <a:t>01/08/2023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C073A-C2F0-4A31-8655-4C7824A93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654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BDB75-0FC4-4B50-A89F-C9BE3DC93343}" type="datetimeFigureOut">
              <a:rPr lang="en-GB" smtClean="0"/>
              <a:t>01/08/2023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C073A-C2F0-4A31-8655-4C7824A93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548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BDB75-0FC4-4B50-A89F-C9BE3DC93343}" type="datetimeFigureOut">
              <a:rPr lang="en-GB" smtClean="0"/>
              <a:t>01/08/2023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C073A-C2F0-4A31-8655-4C7824A93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632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BDB75-0FC4-4B50-A89F-C9BE3DC93343}" type="datetimeFigureOut">
              <a:rPr lang="en-GB" smtClean="0"/>
              <a:t>01/08/2023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C073A-C2F0-4A31-8655-4C7824A93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568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BDB75-0FC4-4B50-A89F-C9BE3DC93343}" type="datetimeFigureOut">
              <a:rPr lang="en-GB" smtClean="0"/>
              <a:t>01/08/2023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C073A-C2F0-4A31-8655-4C7824A93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541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BDB75-0FC4-4B50-A89F-C9BE3DC93343}" type="datetimeFigureOut">
              <a:rPr lang="en-GB" smtClean="0"/>
              <a:t>01/08/2023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C073A-C2F0-4A31-8655-4C7824A93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188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BDB75-0FC4-4B50-A89F-C9BE3DC93343}" type="datetimeFigureOut">
              <a:rPr lang="en-GB" smtClean="0"/>
              <a:t>01/08/2023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C073A-C2F0-4A31-8655-4C7824A93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07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BDB75-0FC4-4B50-A89F-C9BE3DC93343}" type="datetimeFigureOut">
              <a:rPr lang="en-GB" smtClean="0"/>
              <a:t>01/08/2023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C073A-C2F0-4A31-8655-4C7824A93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683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BDB75-0FC4-4B50-A89F-C9BE3DC93343}" type="datetimeFigureOut">
              <a:rPr lang="en-GB" smtClean="0"/>
              <a:t>01/08/2023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C073A-C2F0-4A31-8655-4C7824A93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956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BDB75-0FC4-4B50-A89F-C9BE3DC93343}" type="datetimeFigureOut">
              <a:rPr lang="en-GB" smtClean="0"/>
              <a:t>01/08/2023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C073A-C2F0-4A31-8655-4C7824A93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871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8676"/>
            <a:ext cx="9144000" cy="2387600"/>
          </a:xfrm>
        </p:spPr>
        <p:txBody>
          <a:bodyPr>
            <a:normAutofit/>
          </a:bodyPr>
          <a:lstStyle/>
          <a:p>
            <a:r>
              <a:rPr lang="en-GB" sz="9600" b="1" dirty="0" err="1"/>
              <a:t>Velotron</a:t>
            </a:r>
            <a:endParaRPr lang="en-GB" sz="9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510757"/>
            <a:ext cx="9144000" cy="1655762"/>
          </a:xfrm>
        </p:spPr>
        <p:txBody>
          <a:bodyPr>
            <a:normAutofit/>
          </a:bodyPr>
          <a:lstStyle/>
          <a:p>
            <a:r>
              <a:rPr lang="en-GB" sz="4400" dirty="0"/>
              <a:t>User Guide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330" y="3305777"/>
            <a:ext cx="4263339" cy="29319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62" y="356244"/>
            <a:ext cx="1894703" cy="77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990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Exporting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065" y="1690688"/>
            <a:ext cx="4055076" cy="435133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Select Computer – Local Disk (C:) – Open the folder named: </a:t>
            </a:r>
            <a:r>
              <a:rPr lang="en-GB" dirty="0" err="1"/>
              <a:t>Velotron</a:t>
            </a:r>
            <a:r>
              <a:rPr lang="en-GB" dirty="0"/>
              <a:t> 3D 2008 – Rider Performance </a:t>
            </a:r>
          </a:p>
          <a:p>
            <a:r>
              <a:rPr lang="en-GB" dirty="0"/>
              <a:t>Change the file type to All Files (*.*) and select the file called LASTPERF.3DP.txt with the date that you conducted the test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070" y="1027906"/>
            <a:ext cx="6946915" cy="518874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96216" y="2446638"/>
            <a:ext cx="4720281" cy="29656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9156357" y="5391664"/>
            <a:ext cx="2197444" cy="41601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990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View test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803469" cy="4351338"/>
          </a:xfrm>
        </p:spPr>
        <p:txBody>
          <a:bodyPr/>
          <a:lstStyle/>
          <a:p>
            <a:r>
              <a:rPr lang="en-GB" dirty="0"/>
              <a:t>Open </a:t>
            </a:r>
            <a:r>
              <a:rPr lang="en-GB" dirty="0">
                <a:solidFill>
                  <a:srgbClr val="FF0000"/>
                </a:solidFill>
              </a:rPr>
              <a:t>Microsoft Excel</a:t>
            </a:r>
          </a:p>
          <a:p>
            <a:r>
              <a:rPr lang="en-GB" dirty="0"/>
              <a:t>Click </a:t>
            </a:r>
            <a:r>
              <a:rPr lang="en-GB" dirty="0">
                <a:solidFill>
                  <a:srgbClr val="FF0000"/>
                </a:solidFill>
              </a:rPr>
              <a:t>open</a:t>
            </a:r>
            <a:r>
              <a:rPr lang="en-GB" dirty="0"/>
              <a:t> from the menu in Excel</a:t>
            </a:r>
          </a:p>
          <a:p>
            <a:r>
              <a:rPr lang="en-GB" dirty="0"/>
              <a:t>Select </a:t>
            </a:r>
            <a:r>
              <a:rPr lang="en-GB" dirty="0">
                <a:solidFill>
                  <a:srgbClr val="FF0000"/>
                </a:solidFill>
              </a:rPr>
              <a:t>Computer</a:t>
            </a:r>
            <a:r>
              <a:rPr lang="en-GB" dirty="0"/>
              <a:t>, then double click on </a:t>
            </a:r>
            <a:r>
              <a:rPr lang="en-GB" dirty="0">
                <a:solidFill>
                  <a:srgbClr val="FF0000"/>
                </a:solidFill>
              </a:rPr>
              <a:t>Local Disk</a:t>
            </a:r>
            <a:endParaRPr lang="en-GB" dirty="0"/>
          </a:p>
          <a:p>
            <a:r>
              <a:rPr lang="en-GB" dirty="0"/>
              <a:t>Open the folder called </a:t>
            </a:r>
            <a:r>
              <a:rPr lang="en-GB" dirty="0" err="1">
                <a:solidFill>
                  <a:srgbClr val="FF0000"/>
                </a:solidFill>
              </a:rPr>
              <a:t>Velotron</a:t>
            </a:r>
            <a:r>
              <a:rPr lang="en-GB" dirty="0">
                <a:solidFill>
                  <a:srgbClr val="FF0000"/>
                </a:solidFill>
              </a:rPr>
              <a:t> 3D 2008</a:t>
            </a:r>
          </a:p>
        </p:txBody>
      </p:sp>
      <p:sp>
        <p:nvSpPr>
          <p:cNvPr id="6" name="Right Arrow 5"/>
          <p:cNvSpPr/>
          <p:nvPr/>
        </p:nvSpPr>
        <p:spPr>
          <a:xfrm rot="19771703">
            <a:off x="3932394" y="2153319"/>
            <a:ext cx="2598301" cy="33963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Arrow 6"/>
          <p:cNvSpPr/>
          <p:nvPr/>
        </p:nvSpPr>
        <p:spPr>
          <a:xfrm rot="19328710">
            <a:off x="3834171" y="2502030"/>
            <a:ext cx="4049658" cy="33963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Arrow 7"/>
          <p:cNvSpPr/>
          <p:nvPr/>
        </p:nvSpPr>
        <p:spPr>
          <a:xfrm rot="609219">
            <a:off x="4343614" y="5202313"/>
            <a:ext cx="3095324" cy="33963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2057" y="0"/>
            <a:ext cx="5921811" cy="684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0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View test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3681549" cy="474063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Open the folder called ‘</a:t>
            </a:r>
            <a:r>
              <a:rPr lang="en-GB" dirty="0">
                <a:solidFill>
                  <a:srgbClr val="FF0000"/>
                </a:solidFill>
              </a:rPr>
              <a:t>Rider performance</a:t>
            </a:r>
            <a:r>
              <a:rPr lang="en-GB" dirty="0"/>
              <a:t>’</a:t>
            </a:r>
          </a:p>
          <a:p>
            <a:r>
              <a:rPr lang="en-GB" dirty="0"/>
              <a:t>Ensure that next to file name, ‘</a:t>
            </a:r>
            <a:r>
              <a:rPr lang="en-GB" dirty="0">
                <a:solidFill>
                  <a:srgbClr val="FF0000"/>
                </a:solidFill>
              </a:rPr>
              <a:t>All files</a:t>
            </a:r>
            <a:r>
              <a:rPr lang="en-GB" dirty="0"/>
              <a:t>’ is selected</a:t>
            </a:r>
          </a:p>
          <a:p>
            <a:r>
              <a:rPr lang="en-GB" dirty="0"/>
              <a:t>Then select the </a:t>
            </a:r>
            <a:r>
              <a:rPr lang="en-GB" dirty="0">
                <a:solidFill>
                  <a:srgbClr val="FF0000"/>
                </a:solidFill>
              </a:rPr>
              <a:t>text document</a:t>
            </a:r>
            <a:r>
              <a:rPr lang="en-GB" dirty="0"/>
              <a:t> e.g. LASTPERF.3DP.txt</a:t>
            </a:r>
          </a:p>
          <a:p>
            <a:r>
              <a:rPr lang="en-GB" dirty="0"/>
              <a:t>The text files are time stamped and dated so your data will be the most recent time/date</a:t>
            </a:r>
          </a:p>
        </p:txBody>
      </p:sp>
      <p:sp>
        <p:nvSpPr>
          <p:cNvPr id="6" name="Right Arrow 5"/>
          <p:cNvSpPr/>
          <p:nvPr/>
        </p:nvSpPr>
        <p:spPr>
          <a:xfrm rot="21049495">
            <a:off x="4149024" y="1730433"/>
            <a:ext cx="3564404" cy="33963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Arrow 6"/>
          <p:cNvSpPr/>
          <p:nvPr/>
        </p:nvSpPr>
        <p:spPr>
          <a:xfrm rot="1565162">
            <a:off x="3110884" y="4529263"/>
            <a:ext cx="6513810" cy="30188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Arrow 7"/>
          <p:cNvSpPr/>
          <p:nvPr/>
        </p:nvSpPr>
        <p:spPr>
          <a:xfrm>
            <a:off x="3595596" y="4208357"/>
            <a:ext cx="4122108" cy="33963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816" y="-1"/>
            <a:ext cx="5269316" cy="668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903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Excel Step 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496" y="1027906"/>
            <a:ext cx="6435521" cy="4806778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6858" y="1587017"/>
            <a:ext cx="4778829" cy="4351338"/>
          </a:xfrm>
        </p:spPr>
        <p:txBody>
          <a:bodyPr/>
          <a:lstStyle/>
          <a:p>
            <a:r>
              <a:rPr lang="en-GB" dirty="0"/>
              <a:t>Once the file has been opened the text import wizard will open.</a:t>
            </a:r>
          </a:p>
          <a:p>
            <a:r>
              <a:rPr lang="en-GB" dirty="0"/>
              <a:t>Select delimited</a:t>
            </a:r>
          </a:p>
          <a:p>
            <a:r>
              <a:rPr lang="en-GB" dirty="0"/>
              <a:t>Click next</a:t>
            </a:r>
          </a:p>
        </p:txBody>
      </p:sp>
      <p:sp>
        <p:nvSpPr>
          <p:cNvPr id="6" name="Right Arrow 5"/>
          <p:cNvSpPr/>
          <p:nvPr/>
        </p:nvSpPr>
        <p:spPr>
          <a:xfrm rot="21429945">
            <a:off x="3123506" y="2862644"/>
            <a:ext cx="3245399" cy="33963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990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Excel Step 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183" y="1416733"/>
            <a:ext cx="6600959" cy="4930346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6858" y="1587017"/>
            <a:ext cx="4778829" cy="4351338"/>
          </a:xfrm>
        </p:spPr>
        <p:txBody>
          <a:bodyPr/>
          <a:lstStyle/>
          <a:p>
            <a:r>
              <a:rPr lang="en-GB" dirty="0"/>
              <a:t>In the next window, deselect tab and choose comma in the delimiters area</a:t>
            </a:r>
          </a:p>
          <a:p>
            <a:r>
              <a:rPr lang="en-GB" dirty="0"/>
              <a:t>Click next, then finish</a:t>
            </a:r>
          </a:p>
          <a:p>
            <a:r>
              <a:rPr lang="en-GB" dirty="0"/>
              <a:t>Your data will appear</a:t>
            </a:r>
          </a:p>
        </p:txBody>
      </p:sp>
      <p:sp>
        <p:nvSpPr>
          <p:cNvPr id="6" name="Right Arrow 5"/>
          <p:cNvSpPr/>
          <p:nvPr/>
        </p:nvSpPr>
        <p:spPr>
          <a:xfrm rot="1091217">
            <a:off x="3475717" y="2664503"/>
            <a:ext cx="2633050" cy="33963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775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Test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4778829" cy="4351338"/>
          </a:xfrm>
        </p:spPr>
        <p:txBody>
          <a:bodyPr/>
          <a:lstStyle/>
          <a:p>
            <a:r>
              <a:rPr lang="en-GB" dirty="0"/>
              <a:t>The data will then open in Excel</a:t>
            </a:r>
          </a:p>
          <a:p>
            <a:r>
              <a:rPr lang="en-GB" dirty="0"/>
              <a:t>Scroll down and you will see a long list of data points</a:t>
            </a:r>
          </a:p>
          <a:p>
            <a:r>
              <a:rPr lang="en-GB" dirty="0"/>
              <a:t>The headings won’t match up exactly with the data columns but this is something that can be easily fixed by manually typing them in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129" y="177910"/>
            <a:ext cx="4926984" cy="631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774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Test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021183" cy="4351338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The columns show the data as:</a:t>
            </a:r>
          </a:p>
          <a:p>
            <a:pPr>
              <a:buFontTx/>
              <a:buChar char="-"/>
            </a:pPr>
            <a:r>
              <a:rPr lang="en-GB" dirty="0"/>
              <a:t>Time (milliseconds)</a:t>
            </a:r>
          </a:p>
          <a:p>
            <a:pPr>
              <a:buFontTx/>
              <a:buChar char="-"/>
            </a:pPr>
            <a:r>
              <a:rPr lang="en-GB" dirty="0"/>
              <a:t>Speed (metres per second) </a:t>
            </a:r>
          </a:p>
          <a:p>
            <a:pPr>
              <a:buFontTx/>
              <a:buChar char="-"/>
            </a:pPr>
            <a:r>
              <a:rPr lang="en-GB" dirty="0"/>
              <a:t>Watts</a:t>
            </a:r>
          </a:p>
          <a:p>
            <a:pPr>
              <a:buFontTx/>
              <a:buChar char="-"/>
            </a:pPr>
            <a:r>
              <a:rPr lang="en-GB" dirty="0"/>
              <a:t>RPM</a:t>
            </a:r>
          </a:p>
          <a:p>
            <a:pPr>
              <a:buFontTx/>
              <a:buChar char="-"/>
            </a:pPr>
            <a:r>
              <a:rPr lang="en-GB" dirty="0"/>
              <a:t>HR</a:t>
            </a:r>
          </a:p>
          <a:p>
            <a:pPr>
              <a:buFontTx/>
              <a:buChar char="-"/>
            </a:pPr>
            <a:r>
              <a:rPr lang="en-GB" dirty="0"/>
              <a:t>Distance (Miles)</a:t>
            </a:r>
          </a:p>
          <a:p>
            <a:pPr>
              <a:buFontTx/>
              <a:buChar char="-"/>
            </a:pPr>
            <a:r>
              <a:rPr lang="en-GB" dirty="0"/>
              <a:t>Wind</a:t>
            </a:r>
          </a:p>
          <a:p>
            <a:pPr>
              <a:buFontTx/>
              <a:buChar char="-"/>
            </a:pPr>
            <a:r>
              <a:rPr lang="en-GB" dirty="0"/>
              <a:t>Grade</a:t>
            </a:r>
          </a:p>
          <a:p>
            <a:pPr>
              <a:buFontTx/>
              <a:buChar char="-"/>
            </a:pPr>
            <a:r>
              <a:rPr lang="en-GB" dirty="0"/>
              <a:t>Load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2789" y="497565"/>
            <a:ext cx="6824411" cy="604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625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Additional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519057" cy="4351338"/>
          </a:xfrm>
        </p:spPr>
        <p:txBody>
          <a:bodyPr/>
          <a:lstStyle/>
          <a:p>
            <a:r>
              <a:rPr lang="en-GB" dirty="0"/>
              <a:t>Should you wish to see data traces for the time trial, such as watts, speed </a:t>
            </a:r>
            <a:r>
              <a:rPr lang="en-GB" dirty="0" err="1"/>
              <a:t>etc</a:t>
            </a:r>
            <a:r>
              <a:rPr lang="en-GB" dirty="0"/>
              <a:t>, you view this using the </a:t>
            </a:r>
            <a:r>
              <a:rPr lang="en-GB" dirty="0" err="1">
                <a:solidFill>
                  <a:srgbClr val="FF0000"/>
                </a:solidFill>
              </a:rPr>
              <a:t>Velotron</a:t>
            </a:r>
            <a:r>
              <a:rPr lang="en-GB" dirty="0">
                <a:solidFill>
                  <a:srgbClr val="FF0000"/>
                </a:solidFill>
              </a:rPr>
              <a:t> CS 2008</a:t>
            </a:r>
            <a:r>
              <a:rPr lang="en-GB" dirty="0"/>
              <a:t> software</a:t>
            </a:r>
          </a:p>
          <a:p>
            <a:endParaRPr lang="en-GB" dirty="0"/>
          </a:p>
          <a:p>
            <a:r>
              <a:rPr lang="en-GB" dirty="0"/>
              <a:t>Once opened, go to </a:t>
            </a:r>
            <a:r>
              <a:rPr lang="en-GB" dirty="0">
                <a:solidFill>
                  <a:srgbClr val="FF0000"/>
                </a:solidFill>
              </a:rPr>
              <a:t>start</a:t>
            </a:r>
            <a:r>
              <a:rPr lang="en-GB" dirty="0"/>
              <a:t>, then click on </a:t>
            </a:r>
            <a:r>
              <a:rPr lang="en-GB" dirty="0">
                <a:solidFill>
                  <a:srgbClr val="FF0000"/>
                </a:solidFill>
              </a:rPr>
              <a:t>charts</a:t>
            </a:r>
          </a:p>
          <a:p>
            <a:r>
              <a:rPr lang="en-GB" dirty="0"/>
              <a:t>It will then show the screen on the right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0900" y="3018700"/>
            <a:ext cx="699124" cy="877332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19499371">
            <a:off x="5378093" y="2714572"/>
            <a:ext cx="4165466" cy="26125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Arrow 7"/>
          <p:cNvSpPr/>
          <p:nvPr/>
        </p:nvSpPr>
        <p:spPr>
          <a:xfrm rot="19499371">
            <a:off x="6228032" y="4746409"/>
            <a:ext cx="1094435" cy="26125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7953" y="491319"/>
            <a:ext cx="5168592" cy="587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41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Power 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1474573"/>
            <a:ext cx="311390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Switch on at the wall first. You should see a green light appear on the box underneath the flywheel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Secondly switch on the box underneath the flywheel (ensure that the flywheel is not spinning when you do this). A red light will illuminate above the green light to indicate that it is now powered 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6403" y="365125"/>
            <a:ext cx="7249297" cy="533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501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5495"/>
            <a:ext cx="3626708" cy="4351338"/>
          </a:xfrm>
        </p:spPr>
        <p:txBody>
          <a:bodyPr/>
          <a:lstStyle/>
          <a:p>
            <a:r>
              <a:rPr lang="en-GB" dirty="0"/>
              <a:t>From the desktop open </a:t>
            </a:r>
            <a:r>
              <a:rPr lang="en-GB" dirty="0" err="1"/>
              <a:t>Velotron</a:t>
            </a:r>
            <a:r>
              <a:rPr lang="en-GB" dirty="0"/>
              <a:t> 3D 2008</a:t>
            </a:r>
          </a:p>
          <a:p>
            <a:endParaRPr lang="en-GB" dirty="0"/>
          </a:p>
          <a:p>
            <a:r>
              <a:rPr lang="en-GB" dirty="0"/>
              <a:t>Then select setup options from the two options available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735" y="1226984"/>
            <a:ext cx="6863930" cy="499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785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719" y="90400"/>
            <a:ext cx="7705043" cy="65450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Course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478252" cy="4351338"/>
          </a:xfrm>
        </p:spPr>
        <p:txBody>
          <a:bodyPr/>
          <a:lstStyle/>
          <a:p>
            <a:r>
              <a:rPr lang="en-GB" dirty="0"/>
              <a:t>To create your own course, first select </a:t>
            </a:r>
            <a:r>
              <a:rPr lang="en-GB" dirty="0">
                <a:solidFill>
                  <a:srgbClr val="FF0000"/>
                </a:solidFill>
              </a:rPr>
              <a:t>options</a:t>
            </a:r>
            <a:r>
              <a:rPr lang="en-GB" dirty="0"/>
              <a:t> from the side bar on the right on the screen</a:t>
            </a:r>
          </a:p>
          <a:p>
            <a:r>
              <a:rPr lang="en-GB" dirty="0"/>
              <a:t> Under the </a:t>
            </a:r>
            <a:r>
              <a:rPr lang="en-GB" dirty="0">
                <a:solidFill>
                  <a:srgbClr val="FF0000"/>
                </a:solidFill>
              </a:rPr>
              <a:t>Race Against</a:t>
            </a:r>
            <a:r>
              <a:rPr lang="en-GB" dirty="0"/>
              <a:t> section, ensure that </a:t>
            </a:r>
            <a:r>
              <a:rPr lang="en-GB" dirty="0">
                <a:solidFill>
                  <a:srgbClr val="FF0000"/>
                </a:solidFill>
              </a:rPr>
              <a:t>Ride Alone</a:t>
            </a:r>
            <a:r>
              <a:rPr lang="en-GB" dirty="0"/>
              <a:t> is selected</a:t>
            </a:r>
          </a:p>
        </p:txBody>
      </p:sp>
      <p:sp>
        <p:nvSpPr>
          <p:cNvPr id="9" name="Right Arrow 8"/>
          <p:cNvSpPr/>
          <p:nvPr/>
        </p:nvSpPr>
        <p:spPr>
          <a:xfrm rot="20439588">
            <a:off x="3706214" y="1153075"/>
            <a:ext cx="6310598" cy="33963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9926603" y="160769"/>
            <a:ext cx="253717" cy="121331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633166" y="534828"/>
            <a:ext cx="644434" cy="214109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>
            <a:stCxn id="10" idx="3"/>
          </p:cNvCxnSpPr>
          <p:nvPr/>
        </p:nvCxnSpPr>
        <p:spPr>
          <a:xfrm>
            <a:off x="10180320" y="221435"/>
            <a:ext cx="452846" cy="313393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Arrow 14"/>
          <p:cNvSpPr/>
          <p:nvPr/>
        </p:nvSpPr>
        <p:spPr>
          <a:xfrm rot="19297989">
            <a:off x="3509838" y="3649205"/>
            <a:ext cx="1326952" cy="3957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701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649"/>
            <a:ext cx="10515600" cy="837580"/>
          </a:xfrm>
        </p:spPr>
        <p:txBody>
          <a:bodyPr/>
          <a:lstStyle/>
          <a:p>
            <a:r>
              <a:rPr lang="en-GB" dirty="0"/>
              <a:t>Course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575" y="851228"/>
            <a:ext cx="3577046" cy="5330861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To add sections click on the road icons</a:t>
            </a:r>
          </a:p>
          <a:p>
            <a:endParaRPr lang="en-GB" dirty="0"/>
          </a:p>
          <a:p>
            <a:r>
              <a:rPr lang="en-GB" dirty="0"/>
              <a:t>When you click on it for the first time, you will then be able to adjust the </a:t>
            </a:r>
            <a:r>
              <a:rPr lang="en-GB" dirty="0">
                <a:solidFill>
                  <a:srgbClr val="FF0000"/>
                </a:solidFill>
              </a:rPr>
              <a:t>length of each section</a:t>
            </a:r>
            <a:r>
              <a:rPr lang="en-GB" dirty="0"/>
              <a:t>, the </a:t>
            </a:r>
            <a:r>
              <a:rPr lang="en-GB" dirty="0">
                <a:solidFill>
                  <a:srgbClr val="FF0000"/>
                </a:solidFill>
              </a:rPr>
              <a:t>grade</a:t>
            </a:r>
            <a:r>
              <a:rPr lang="en-GB" dirty="0"/>
              <a:t> (incline/decline – this will make it seem harder or easier on the bike when riding these sections as if going up or down hill). 0% is the equivalent of riding on the flat</a:t>
            </a:r>
          </a:p>
          <a:p>
            <a:r>
              <a:rPr lang="en-GB" dirty="0"/>
              <a:t>You will see the course length increase as you add more sections to the course</a:t>
            </a:r>
          </a:p>
          <a:p>
            <a:r>
              <a:rPr lang="en-GB" dirty="0"/>
              <a:t>Once you have reached the required course length, click </a:t>
            </a:r>
            <a:r>
              <a:rPr lang="en-GB" dirty="0">
                <a:solidFill>
                  <a:srgbClr val="FF0000"/>
                </a:solidFill>
              </a:rPr>
              <a:t>finish line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775" y="1228396"/>
            <a:ext cx="1166806" cy="6502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4521" y="13648"/>
            <a:ext cx="8117219" cy="674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335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Save/Load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786" y="2128635"/>
            <a:ext cx="4874623" cy="4599367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Then </a:t>
            </a:r>
            <a:r>
              <a:rPr lang="en-GB" dirty="0">
                <a:solidFill>
                  <a:srgbClr val="FF0000"/>
                </a:solidFill>
              </a:rPr>
              <a:t>save</a:t>
            </a:r>
            <a:r>
              <a:rPr lang="en-GB" dirty="0"/>
              <a:t> your created course</a:t>
            </a:r>
          </a:p>
          <a:p>
            <a:r>
              <a:rPr lang="en-GB" dirty="0"/>
              <a:t>Give it a name in the white box at the bottom and then click save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You can open previously created courses by clicking </a:t>
            </a:r>
            <a:r>
              <a:rPr lang="en-GB" dirty="0">
                <a:solidFill>
                  <a:srgbClr val="FF0000"/>
                </a:solidFill>
              </a:rPr>
              <a:t>load</a:t>
            </a:r>
            <a:r>
              <a:rPr lang="en-GB" dirty="0"/>
              <a:t> from the top of the right hand toolbar. Then open from the list provided. </a:t>
            </a:r>
            <a:r>
              <a:rPr lang="en-GB" dirty="0">
                <a:solidFill>
                  <a:srgbClr val="FF0000"/>
                </a:solidFill>
              </a:rPr>
              <a:t>You don’t need to create a new course every time.</a:t>
            </a:r>
          </a:p>
        </p:txBody>
      </p:sp>
      <p:sp>
        <p:nvSpPr>
          <p:cNvPr id="6" name="Right Arrow 5"/>
          <p:cNvSpPr/>
          <p:nvPr/>
        </p:nvSpPr>
        <p:spPr>
          <a:xfrm rot="20786079" flipV="1">
            <a:off x="4333932" y="1238518"/>
            <a:ext cx="7039037" cy="22414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Arrow 7"/>
          <p:cNvSpPr/>
          <p:nvPr/>
        </p:nvSpPr>
        <p:spPr>
          <a:xfrm rot="2584287" flipV="1">
            <a:off x="2717508" y="4553231"/>
            <a:ext cx="4605849" cy="22414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332" y="100487"/>
            <a:ext cx="6784824" cy="664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725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Run the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4334"/>
            <a:ext cx="3873137" cy="4749346"/>
          </a:xfrm>
        </p:spPr>
        <p:txBody>
          <a:bodyPr>
            <a:normAutofit/>
          </a:bodyPr>
          <a:lstStyle/>
          <a:p>
            <a:r>
              <a:rPr lang="en-GB" dirty="0"/>
              <a:t>Once you are ready to start the test, press </a:t>
            </a:r>
            <a:r>
              <a:rPr lang="en-GB" dirty="0">
                <a:solidFill>
                  <a:srgbClr val="FF0000"/>
                </a:solidFill>
              </a:rPr>
              <a:t>F1</a:t>
            </a:r>
            <a:r>
              <a:rPr lang="en-GB" dirty="0"/>
              <a:t> on the </a:t>
            </a:r>
            <a:r>
              <a:rPr lang="en-GB" dirty="0" err="1"/>
              <a:t>Velotron</a:t>
            </a:r>
            <a:r>
              <a:rPr lang="en-GB" dirty="0"/>
              <a:t> box mounted on the handlebars of the bike</a:t>
            </a:r>
          </a:p>
          <a:p>
            <a:r>
              <a:rPr lang="en-GB" dirty="0"/>
              <a:t>A 3,2,1, Go! Countdown will appear on the screen then the test will begin recording on go.</a:t>
            </a:r>
          </a:p>
        </p:txBody>
      </p:sp>
      <p:sp>
        <p:nvSpPr>
          <p:cNvPr id="6" name="Right Arrow 5"/>
          <p:cNvSpPr/>
          <p:nvPr/>
        </p:nvSpPr>
        <p:spPr>
          <a:xfrm rot="3190366">
            <a:off x="3542500" y="4074776"/>
            <a:ext cx="3902365" cy="4005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337" y="-1"/>
            <a:ext cx="7480663" cy="680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603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End of the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545183" cy="4351338"/>
          </a:xfrm>
        </p:spPr>
        <p:txBody>
          <a:bodyPr/>
          <a:lstStyle/>
          <a:p>
            <a:r>
              <a:rPr lang="en-GB" dirty="0"/>
              <a:t>The test will automatically end once the subject crosses the finish line</a:t>
            </a:r>
          </a:p>
          <a:p>
            <a:r>
              <a:rPr lang="en-GB" dirty="0"/>
              <a:t>A box will pop up asking ‘</a:t>
            </a:r>
            <a:r>
              <a:rPr lang="en-GB" dirty="0">
                <a:solidFill>
                  <a:srgbClr val="FF0000"/>
                </a:solidFill>
              </a:rPr>
              <a:t>Save rider 1 performance</a:t>
            </a:r>
            <a:r>
              <a:rPr lang="en-GB" dirty="0"/>
              <a:t>?’ Click ‘</a:t>
            </a:r>
            <a:r>
              <a:rPr lang="en-GB" dirty="0">
                <a:solidFill>
                  <a:srgbClr val="FF0000"/>
                </a:solidFill>
              </a:rPr>
              <a:t>yes</a:t>
            </a:r>
            <a:r>
              <a:rPr lang="en-GB" dirty="0"/>
              <a:t>’</a:t>
            </a:r>
          </a:p>
          <a:p>
            <a:r>
              <a:rPr lang="en-GB" dirty="0"/>
              <a:t>This will then be immediately followed by another asking ‘</a:t>
            </a:r>
            <a:r>
              <a:rPr lang="en-GB" dirty="0">
                <a:solidFill>
                  <a:srgbClr val="FF0000"/>
                </a:solidFill>
              </a:rPr>
              <a:t>Save Report</a:t>
            </a:r>
            <a:r>
              <a:rPr lang="en-GB" dirty="0"/>
              <a:t>?’ Click ‘</a:t>
            </a:r>
            <a:r>
              <a:rPr lang="en-GB" dirty="0">
                <a:solidFill>
                  <a:srgbClr val="FF0000"/>
                </a:solidFill>
              </a:rPr>
              <a:t>yes</a:t>
            </a:r>
            <a:r>
              <a:rPr lang="en-GB" dirty="0"/>
              <a:t>’</a:t>
            </a:r>
          </a:p>
          <a:p>
            <a:r>
              <a:rPr lang="en-GB" dirty="0">
                <a:solidFill>
                  <a:srgbClr val="FF0000"/>
                </a:solidFill>
              </a:rPr>
              <a:t>Close</a:t>
            </a:r>
            <a:r>
              <a:rPr lang="en-GB" dirty="0"/>
              <a:t> the </a:t>
            </a:r>
            <a:r>
              <a:rPr lang="en-GB" dirty="0" err="1"/>
              <a:t>Velotron</a:t>
            </a:r>
            <a:r>
              <a:rPr lang="en-GB" dirty="0"/>
              <a:t> 3D software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3187" y="1189924"/>
            <a:ext cx="4368254" cy="47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988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Exporting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881846" cy="4351338"/>
          </a:xfrm>
        </p:spPr>
        <p:txBody>
          <a:bodyPr/>
          <a:lstStyle/>
          <a:p>
            <a:r>
              <a:rPr lang="en-GB" dirty="0"/>
              <a:t>From the desktop open </a:t>
            </a:r>
            <a:r>
              <a:rPr lang="en-GB" dirty="0" err="1">
                <a:solidFill>
                  <a:srgbClr val="FF0000"/>
                </a:solidFill>
              </a:rPr>
              <a:t>VeloTron</a:t>
            </a:r>
            <a:r>
              <a:rPr lang="en-GB" dirty="0">
                <a:solidFill>
                  <a:srgbClr val="FF0000"/>
                </a:solidFill>
              </a:rPr>
              <a:t> CS 2008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/>
              <a:t>Click File – Export – Export…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566" y="704392"/>
            <a:ext cx="6872652" cy="480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720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1359</TotalTime>
  <Words>693</Words>
  <Application>Microsoft Office PowerPoint</Application>
  <PresentationFormat>Widescreen</PresentationFormat>
  <Paragraphs>80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Velotron</vt:lpstr>
      <vt:lpstr>Power On</vt:lpstr>
      <vt:lpstr>Software</vt:lpstr>
      <vt:lpstr>Course setup</vt:lpstr>
      <vt:lpstr>Course setup</vt:lpstr>
      <vt:lpstr>Save/Load Course</vt:lpstr>
      <vt:lpstr>Run the test</vt:lpstr>
      <vt:lpstr>End of the test</vt:lpstr>
      <vt:lpstr>Data Exporting</vt:lpstr>
      <vt:lpstr>Data Exporting</vt:lpstr>
      <vt:lpstr>View test data</vt:lpstr>
      <vt:lpstr>View test data</vt:lpstr>
      <vt:lpstr>Excel Step 1</vt:lpstr>
      <vt:lpstr>Excel Step 2</vt:lpstr>
      <vt:lpstr>Test data</vt:lpstr>
      <vt:lpstr>Test data</vt:lpstr>
      <vt:lpstr>Additional Data</vt:lpstr>
    </vt:vector>
  </TitlesOfParts>
  <Company>University of Exeter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Velotron</dc:title>
  <dc:creator>Bailey, Sam</dc:creator>
  <cp:lastModifiedBy>Kaal, Abbie</cp:lastModifiedBy>
  <cp:revision>21</cp:revision>
  <dcterms:created xsi:type="dcterms:W3CDTF">2017-04-19T12:08:09Z</dcterms:created>
  <dcterms:modified xsi:type="dcterms:W3CDTF">2023-08-01T16:01:40Z</dcterms:modified>
</cp:coreProperties>
</file>